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3" r:id="rId7"/>
    <p:sldId id="264" r:id="rId8"/>
    <p:sldId id="260" r:id="rId9"/>
    <p:sldId id="261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774B1-D2C3-4B6B-AD7A-F2E8D3F257B0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45640-0C18-4AFE-8CDD-9C313DEC1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708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774B1-D2C3-4B6B-AD7A-F2E8D3F257B0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45640-0C18-4AFE-8CDD-9C313DEC1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38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774B1-D2C3-4B6B-AD7A-F2E8D3F257B0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45640-0C18-4AFE-8CDD-9C313DEC1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134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774B1-D2C3-4B6B-AD7A-F2E8D3F257B0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45640-0C18-4AFE-8CDD-9C313DEC1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9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774B1-D2C3-4B6B-AD7A-F2E8D3F257B0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45640-0C18-4AFE-8CDD-9C313DEC1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307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774B1-D2C3-4B6B-AD7A-F2E8D3F257B0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45640-0C18-4AFE-8CDD-9C313DEC1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099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774B1-D2C3-4B6B-AD7A-F2E8D3F257B0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45640-0C18-4AFE-8CDD-9C313DEC1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146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774B1-D2C3-4B6B-AD7A-F2E8D3F257B0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45640-0C18-4AFE-8CDD-9C313DEC1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817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774B1-D2C3-4B6B-AD7A-F2E8D3F257B0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45640-0C18-4AFE-8CDD-9C313DEC1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07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774B1-D2C3-4B6B-AD7A-F2E8D3F257B0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45640-0C18-4AFE-8CDD-9C313DEC1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249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774B1-D2C3-4B6B-AD7A-F2E8D3F257B0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45640-0C18-4AFE-8CDD-9C313DEC1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037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4774B1-D2C3-4B6B-AD7A-F2E8D3F257B0}" type="datetimeFigureOut">
              <a:rPr lang="en-US" smtClean="0"/>
              <a:t>3/31/2016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45640-0C18-4AFE-8CDD-9C313DEC1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870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cran.r-project.org/web/packages/PKNCA/" TargetMode="External"/><Relationship Id="rId2" Type="http://schemas.openxmlformats.org/officeDocument/2006/relationships/hyperlink" Target="https://github.com/billdenney/pknca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PKNCA: Scripted </a:t>
            </a:r>
            <a:r>
              <a:rPr lang="en-US" dirty="0" err="1" smtClean="0"/>
              <a:t>NCA</a:t>
            </a:r>
            <a:r>
              <a:rPr lang="en-US" dirty="0" smtClean="0"/>
              <a:t> Made Easy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31-March-2016</a:t>
            </a:r>
          </a:p>
          <a:p>
            <a:r>
              <a:rPr lang="en-US" dirty="0" smtClean="0"/>
              <a:t>Bill Denney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8531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Combining Concentration and Dose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When combined, intervals can be automatically determined from concentration and dosing objects.</a:t>
            </a:r>
          </a:p>
          <a:p>
            <a:pPr marL="0" indent="0">
              <a:buNone/>
            </a:pP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my.data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&lt;-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PKNCAdata</a:t>
            </a:r>
            <a:r>
              <a:rPr lang="en-US" sz="1600" dirty="0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my.conc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6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my.dose</a:t>
            </a:r>
            <a:r>
              <a:rPr lang="en-US" sz="1600" dirty="0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US" dirty="0" smtClean="0"/>
              <a:t>… or you can specify the intervals</a:t>
            </a:r>
          </a:p>
          <a:p>
            <a:pPr marL="0" indent="0">
              <a:buNone/>
            </a:pP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my.intervals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&lt;-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data.frame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(start=0, end=c(24, 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Inf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),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cmax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=c(FALSE, TRUE),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tmax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=c(FALSE, TRUE),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auclast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=TRUE,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aucinf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=c(FALSE, TRUE))</a:t>
            </a:r>
          </a:p>
          <a:p>
            <a:pPr marL="0" indent="0">
              <a:buNone/>
            </a:pP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my.data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&lt;- 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PKNCAdata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my.conc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my.dose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</a:p>
          <a:p>
            <a:pPr marL="0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intervals=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my.intervals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US" dirty="0" smtClean="0"/>
              <a:t>And when combined, this is the time to set any non-default options</a:t>
            </a:r>
          </a:p>
          <a:p>
            <a:pPr marL="0" indent="0">
              <a:spcBef>
                <a:spcPts val="312"/>
              </a:spcBef>
              <a:buNone/>
            </a:pPr>
            <a:r>
              <a:rPr lang="en-US" sz="16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my.data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>
                <a:solidFill>
                  <a:srgbClr val="68768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&lt;-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PKNCAdata</a:t>
            </a:r>
            <a:r>
              <a:rPr lang="en-US" sz="1600" dirty="0">
                <a:solidFill>
                  <a:srgbClr val="68768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my.conc</a:t>
            </a:r>
            <a:r>
              <a:rPr 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600" dirty="0" err="1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my.dose</a:t>
            </a:r>
            <a:r>
              <a:rPr lang="en-US" sz="16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options=list(</a:t>
            </a:r>
            <a:r>
              <a:rPr lang="en-US" sz="1600" dirty="0" err="1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first.tmax</a:t>
            </a:r>
            <a:r>
              <a:rPr lang="en-US" sz="16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=TRUE)</a:t>
            </a:r>
            <a:r>
              <a:rPr lang="en-US" sz="1600" dirty="0" smtClean="0">
                <a:solidFill>
                  <a:srgbClr val="68768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sz="16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2590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You’ve done all the work– Get results!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r>
              <a:rPr lang="en-US" dirty="0" smtClean="0"/>
              <a:t>One command does all the calculations,</a:t>
            </a:r>
          </a:p>
          <a:p>
            <a:pPr marL="0" indent="0">
              <a:buNone/>
            </a:pPr>
            <a:r>
              <a:rPr lang="en-US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my.results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&lt;- </a:t>
            </a:r>
            <a:r>
              <a:rPr lang="en-US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pk.nca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my.data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sz="1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Y</a:t>
            </a:r>
            <a:r>
              <a:rPr lang="en-US" dirty="0" smtClean="0"/>
              <a:t>ou can extract the individual measurements</a:t>
            </a:r>
          </a:p>
          <a:p>
            <a:pPr marL="0" indent="0">
              <a:buNone/>
            </a:pP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head(</a:t>
            </a:r>
            <a:r>
              <a:rPr lang="en-US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my.results$result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US" dirty="0"/>
              <a:t>A</a:t>
            </a:r>
            <a:r>
              <a:rPr lang="en-US" dirty="0" smtClean="0"/>
              <a:t>nd summarize them.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summary(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my.results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3066283"/>
              </p:ext>
            </p:extLst>
          </p:nvPr>
        </p:nvGraphicFramePr>
        <p:xfrm>
          <a:off x="4800600" y="3200400"/>
          <a:ext cx="3743326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9588"/>
                <a:gridCol w="430213"/>
                <a:gridCol w="771525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dirty="0"/>
                        <a:t>start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dirty="0"/>
                        <a:t>end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dirty="0"/>
                        <a:t>Subject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dirty="0" err="1"/>
                        <a:t>PPTESTCD</a:t>
                      </a:r>
                      <a:endParaRPr lang="en-US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/>
                        <a:t>PPORRES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n-US"/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dirty="0" err="1"/>
                        <a:t>Inf</a:t>
                      </a:r>
                      <a:endParaRPr lang="en-US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/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dirty="0" err="1"/>
                        <a:t>auclast</a:t>
                      </a:r>
                      <a:endParaRPr lang="en-US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/>
                        <a:t>147.2347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n-US"/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/>
                        <a:t>Inf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/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/>
                        <a:t>cmax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/>
                        <a:t>10.5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n-US"/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/>
                        <a:t>Inf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/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dirty="0" err="1"/>
                        <a:t>tmax</a:t>
                      </a:r>
                      <a:endParaRPr lang="en-US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/>
                        <a:t>1.12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n-US"/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/>
                        <a:t>Inf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/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/>
                        <a:t>tlast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/>
                        <a:t>24.37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n-US" dirty="0"/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dirty="0" err="1"/>
                        <a:t>Inf</a:t>
                      </a:r>
                      <a:endParaRPr lang="en-US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dirty="0"/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/>
                        <a:t>lambda.z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/>
                        <a:t>0.048457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n-US"/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/>
                        <a:t>Inf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/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dirty="0" err="1"/>
                        <a:t>r.squared</a:t>
                      </a:r>
                      <a:endParaRPr lang="en-US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dirty="0"/>
                        <a:t>1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5874401"/>
              </p:ext>
            </p:extLst>
          </p:nvPr>
        </p:nvGraphicFramePr>
        <p:xfrm>
          <a:off x="1030941" y="4191000"/>
          <a:ext cx="7082119" cy="10512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2556"/>
                <a:gridCol w="473024"/>
                <a:gridCol w="1087386"/>
                <a:gridCol w="1175657"/>
                <a:gridCol w="1682699"/>
                <a:gridCol w="1087386"/>
                <a:gridCol w="1033411"/>
              </a:tblGrid>
              <a:tr h="350888"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 dirty="0" smtClean="0">
                          <a:effectLst/>
                        </a:rPr>
                        <a:t>start</a:t>
                      </a:r>
                      <a:endParaRPr lang="en-US" sz="1700" dirty="0">
                        <a:effectLst/>
                      </a:endParaRPr>
                    </a:p>
                  </a:txBody>
                  <a:tcPr marL="45218" marR="45218" marT="45218" marB="45218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700">
                          <a:effectLst/>
                        </a:rPr>
                        <a:t>end</a:t>
                      </a:r>
                    </a:p>
                  </a:txBody>
                  <a:tcPr marL="45218" marR="45218" marT="45218" marB="45218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>
                          <a:effectLst/>
                        </a:rPr>
                        <a:t>auclast</a:t>
                      </a:r>
                    </a:p>
                  </a:txBody>
                  <a:tcPr marL="45218" marR="45218" marT="45218" marB="45218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dirty="0" err="1">
                          <a:effectLst/>
                        </a:rPr>
                        <a:t>cmax</a:t>
                      </a:r>
                      <a:endParaRPr lang="en-US" sz="1700" dirty="0">
                        <a:effectLst/>
                      </a:endParaRPr>
                    </a:p>
                  </a:txBody>
                  <a:tcPr marL="45218" marR="45218" marT="45218" marB="45218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 dirty="0" err="1">
                          <a:effectLst/>
                        </a:rPr>
                        <a:t>tmax</a:t>
                      </a:r>
                      <a:endParaRPr lang="en-US" sz="1700" dirty="0">
                        <a:effectLst/>
                      </a:endParaRPr>
                    </a:p>
                  </a:txBody>
                  <a:tcPr marL="45218" marR="45218" marT="45218" marB="45218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>
                          <a:effectLst/>
                        </a:rPr>
                        <a:t>half.life</a:t>
                      </a:r>
                    </a:p>
                  </a:txBody>
                  <a:tcPr marL="45218" marR="45218" marT="45218" marB="45218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700">
                          <a:effectLst/>
                        </a:rPr>
                        <a:t>aucinf</a:t>
                      </a:r>
                    </a:p>
                  </a:txBody>
                  <a:tcPr marL="45218" marR="45218" marT="45218" marB="45218" anchor="b"/>
                </a:tc>
              </a:tr>
              <a:tr h="350888">
                <a:tc>
                  <a:txBody>
                    <a:bodyPr/>
                    <a:lstStyle/>
                    <a:p>
                      <a:pPr algn="r" fontAlgn="t"/>
                      <a:r>
                        <a:rPr lang="en-US" sz="1700">
                          <a:effectLst/>
                        </a:rPr>
                        <a:t>0</a:t>
                      </a:r>
                    </a:p>
                  </a:txBody>
                  <a:tcPr marL="45218" marR="45218" marT="45218" marB="45218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700">
                          <a:effectLst/>
                        </a:rPr>
                        <a:t>24</a:t>
                      </a:r>
                    </a:p>
                  </a:txBody>
                  <a:tcPr marL="45218" marR="45218" marT="45218" marB="45218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700">
                          <a:effectLst/>
                        </a:rPr>
                        <a:t>74.6 [24.3]</a:t>
                      </a:r>
                    </a:p>
                  </a:txBody>
                  <a:tcPr marL="45218" marR="45218" marT="45218" marB="45218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700">
                          <a:effectLst/>
                        </a:rPr>
                        <a:t>.</a:t>
                      </a:r>
                    </a:p>
                  </a:txBody>
                  <a:tcPr marL="45218" marR="45218" marT="45218" marB="45218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700">
                          <a:effectLst/>
                        </a:rPr>
                        <a:t>.</a:t>
                      </a:r>
                    </a:p>
                  </a:txBody>
                  <a:tcPr marL="45218" marR="45218" marT="45218" marB="45218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700">
                          <a:effectLst/>
                        </a:rPr>
                        <a:t>.</a:t>
                      </a:r>
                    </a:p>
                  </a:txBody>
                  <a:tcPr marL="45218" marR="45218" marT="45218" marB="45218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700">
                          <a:effectLst/>
                        </a:rPr>
                        <a:t>.</a:t>
                      </a:r>
                    </a:p>
                  </a:txBody>
                  <a:tcPr marL="45218" marR="45218" marT="45218" marB="45218"/>
                </a:tc>
              </a:tr>
              <a:tr h="136424">
                <a:tc>
                  <a:txBody>
                    <a:bodyPr/>
                    <a:lstStyle/>
                    <a:p>
                      <a:pPr algn="r" fontAlgn="t"/>
                      <a:r>
                        <a:rPr lang="en-US" sz="1700">
                          <a:effectLst/>
                        </a:rPr>
                        <a:t>0</a:t>
                      </a:r>
                    </a:p>
                  </a:txBody>
                  <a:tcPr marL="45218" marR="45218" marT="45218" marB="45218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700">
                          <a:effectLst/>
                        </a:rPr>
                        <a:t>Inf</a:t>
                      </a:r>
                    </a:p>
                  </a:txBody>
                  <a:tcPr marL="45218" marR="45218" marT="45218" marB="45218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700">
                          <a:effectLst/>
                        </a:rPr>
                        <a:t>.</a:t>
                      </a:r>
                    </a:p>
                  </a:txBody>
                  <a:tcPr marL="45218" marR="45218" marT="45218" marB="45218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700" dirty="0">
                          <a:effectLst/>
                        </a:rPr>
                        <a:t>8.65 [17.0]</a:t>
                      </a:r>
                    </a:p>
                  </a:txBody>
                  <a:tcPr marL="45218" marR="45218" marT="45218" marB="45218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700" dirty="0">
                          <a:effectLst/>
                        </a:rPr>
                        <a:t>1.14 [0.630, 3.55]</a:t>
                      </a:r>
                    </a:p>
                  </a:txBody>
                  <a:tcPr marL="45218" marR="45218" marT="45218" marB="45218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700">
                          <a:effectLst/>
                        </a:rPr>
                        <a:t>8.18 [2.12]</a:t>
                      </a:r>
                    </a:p>
                  </a:txBody>
                  <a:tcPr marL="45218" marR="45218" marT="45218" marB="45218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700" dirty="0">
                          <a:effectLst/>
                        </a:rPr>
                        <a:t>115 [28.4]</a:t>
                      </a:r>
                    </a:p>
                  </a:txBody>
                  <a:tcPr marL="45218" marR="45218" marT="45218" marB="45218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6596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to go from here?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GitHub</a:t>
            </a:r>
          </a:p>
          <a:p>
            <a:pPr lvl="1"/>
            <a:r>
              <a:rPr lang="en-US" dirty="0" smtClean="0">
                <a:hlinkClick r:id="rId2"/>
              </a:rPr>
              <a:t>https://github.com/billdenney/pknca/</a:t>
            </a:r>
            <a:endParaRPr lang="en-US" dirty="0" smtClean="0"/>
          </a:p>
          <a:p>
            <a:pPr lvl="1"/>
            <a:r>
              <a:rPr lang="en-US" dirty="0" smtClean="0"/>
              <a:t>Development happens on GitHub</a:t>
            </a:r>
          </a:p>
          <a:p>
            <a:r>
              <a:rPr lang="en-US" dirty="0" err="1" smtClean="0"/>
              <a:t>CRAN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>
                <a:hlinkClick r:id="rId3"/>
              </a:rPr>
              <a:t>https://cran.r-project.org/web/packages/PKNCA/</a:t>
            </a:r>
            <a:r>
              <a:rPr lang="en-US" dirty="0" smtClean="0"/>
              <a:t> </a:t>
            </a:r>
          </a:p>
          <a:p>
            <a:r>
              <a:rPr lang="en-US" dirty="0" smtClean="0"/>
              <a:t>Ask a question now or later</a:t>
            </a:r>
          </a:p>
          <a:p>
            <a:r>
              <a:rPr lang="en-US" dirty="0" smtClean="0"/>
              <a:t>Contribute: It’s open source!</a:t>
            </a:r>
          </a:p>
          <a:p>
            <a:pPr lvl="1"/>
            <a:r>
              <a:rPr lang="en-US" dirty="0" smtClean="0"/>
              <a:t>Data, code, test cases, documentation, requests…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553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Any 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4080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NCA</a:t>
            </a:r>
            <a:r>
              <a:rPr lang="en-US" dirty="0" smtClean="0"/>
              <a:t> in 5(+3) Lines of 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b="1" dirty="0" smtClean="0">
                <a:solidFill>
                  <a:srgbClr val="99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library</a:t>
            </a:r>
            <a:r>
              <a:rPr lang="en-US" sz="1400" dirty="0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dirty="0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PKNCA</a:t>
            </a:r>
            <a:r>
              <a:rPr lang="en-US" sz="1400" dirty="0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sz="1400" i="1" dirty="0" smtClean="0">
                <a:solidFill>
                  <a:srgbClr val="9999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## Load the PK concentration data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4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d.conc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&lt;-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read.csv</a:t>
            </a:r>
            <a:r>
              <a:rPr lang="en-US" sz="1400" dirty="0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dirty="0" smtClean="0">
                <a:solidFill>
                  <a:srgbClr val="DD114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"concentration.csv"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stringsAsFactors</a:t>
            </a:r>
            <a:r>
              <a:rPr lang="en-US" sz="1400" dirty="0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1400" dirty="0" smtClean="0">
                <a:solidFill>
                  <a:srgbClr val="99007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  <a:r>
              <a:rPr lang="en-US" sz="1400" dirty="0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400" i="1" dirty="0" smtClean="0">
                <a:solidFill>
                  <a:srgbClr val="9999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## Load the dosing data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4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d.dose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&lt;-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read.csv</a:t>
            </a:r>
            <a:r>
              <a:rPr lang="en-US" sz="1400" dirty="0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dirty="0" smtClean="0">
                <a:solidFill>
                  <a:srgbClr val="DD114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"dose.csv"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stringsAsFactors</a:t>
            </a:r>
            <a:r>
              <a:rPr lang="en-US" sz="1400" dirty="0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1400" dirty="0" smtClean="0">
                <a:solidFill>
                  <a:srgbClr val="99007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  <a:r>
              <a:rPr lang="en-US" sz="1400" dirty="0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400" i="1" dirty="0" smtClean="0">
                <a:solidFill>
                  <a:srgbClr val="9999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## Create a concentration object. (Note that any number of grouping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400" i="1" dirty="0" smtClean="0">
                <a:solidFill>
                  <a:srgbClr val="9999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## levels is supporting; you are not restricted to this list.)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4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my.conc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&lt;-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PKNCAconc</a:t>
            </a:r>
            <a:r>
              <a:rPr lang="en-US" sz="1400" dirty="0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d.conc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concentration</a:t>
            </a:r>
            <a:r>
              <a:rPr lang="en-US" sz="1400" dirty="0" err="1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~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time</a:t>
            </a:r>
            <a:r>
              <a:rPr lang="en-US" sz="1400" dirty="0" err="1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treatment</a:t>
            </a:r>
            <a:r>
              <a:rPr lang="en-US" sz="1400" dirty="0" err="1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subject</a:t>
            </a:r>
            <a:r>
              <a:rPr lang="en-US" sz="1400" dirty="0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400" i="1" dirty="0" smtClean="0">
                <a:solidFill>
                  <a:srgbClr val="9999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## Create a dosing object.</a:t>
            </a:r>
          </a:p>
          <a:p>
            <a:pPr marL="0" indent="0">
              <a:buNone/>
            </a:pPr>
            <a:r>
              <a:rPr lang="en-US" sz="14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my.dose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&lt;-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PKNCAdose</a:t>
            </a:r>
            <a:r>
              <a:rPr lang="en-US" sz="1400" dirty="0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d.dose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dose</a:t>
            </a:r>
            <a:r>
              <a:rPr lang="en-US" sz="1400" dirty="0" err="1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~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time</a:t>
            </a:r>
            <a:r>
              <a:rPr lang="en-US" sz="1400" dirty="0" err="1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treatment</a:t>
            </a:r>
            <a:r>
              <a:rPr lang="en-US" sz="1400" dirty="0" err="1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subject</a:t>
            </a:r>
            <a:r>
              <a:rPr lang="en-US" sz="1400" dirty="0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sz="1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400" i="1" dirty="0" smtClean="0">
                <a:solidFill>
                  <a:srgbClr val="9999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## Combine the concentration and dosing information to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i="1" dirty="0" smtClean="0">
                <a:solidFill>
                  <a:srgbClr val="9999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automatically</a:t>
            </a:r>
          </a:p>
          <a:p>
            <a:pPr marL="0" indent="0">
              <a:buNone/>
            </a:pPr>
            <a:r>
              <a:rPr lang="en-US" sz="1400" i="1" dirty="0" smtClean="0">
                <a:solidFill>
                  <a:srgbClr val="9999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## define the intervals for </a:t>
            </a:r>
            <a:r>
              <a:rPr lang="en-US" sz="1400" i="1" dirty="0" err="1" smtClean="0">
                <a:solidFill>
                  <a:srgbClr val="9999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NCA</a:t>
            </a:r>
            <a:r>
              <a:rPr lang="en-US" sz="1400" i="1" dirty="0" smtClean="0">
                <a:solidFill>
                  <a:srgbClr val="9999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calculation and provide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i="1" dirty="0" smtClean="0">
                <a:solidFill>
                  <a:srgbClr val="9999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doses for</a:t>
            </a:r>
          </a:p>
          <a:p>
            <a:pPr marL="0" indent="0">
              <a:buNone/>
            </a:pPr>
            <a:r>
              <a:rPr lang="en-US" sz="1400" i="1" dirty="0" smtClean="0">
                <a:solidFill>
                  <a:srgbClr val="9999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## calculations requiring dose.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4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my.data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&lt;-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PKNCAdata</a:t>
            </a:r>
            <a:r>
              <a:rPr lang="en-US" sz="1400" dirty="0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my.conc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my.dose</a:t>
            </a:r>
            <a:r>
              <a:rPr lang="en-US" sz="1400" dirty="0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sz="1400" i="1" dirty="0" smtClean="0">
                <a:solidFill>
                  <a:srgbClr val="9999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## Calculate the </a:t>
            </a:r>
            <a:r>
              <a:rPr lang="en-US" sz="1400" i="1" dirty="0" err="1" smtClean="0">
                <a:solidFill>
                  <a:srgbClr val="9999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NCA</a:t>
            </a:r>
            <a:r>
              <a:rPr lang="en-US" sz="1400" i="1" dirty="0" smtClean="0">
                <a:solidFill>
                  <a:srgbClr val="9999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parameters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4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my.results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&lt;-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pk.nca</a:t>
            </a:r>
            <a:r>
              <a:rPr lang="en-US" sz="1400" dirty="0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my.data</a:t>
            </a:r>
            <a:r>
              <a:rPr lang="en-US" sz="1400" dirty="0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sz="1400" i="1" dirty="0" smtClean="0">
                <a:solidFill>
                  <a:srgbClr val="999988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## Summarize the results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400" dirty="0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summary</a:t>
            </a:r>
            <a:r>
              <a:rPr lang="en-US" sz="1400" dirty="0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my.results</a:t>
            </a:r>
            <a:r>
              <a:rPr lang="en-US" sz="1400" dirty="0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30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Any 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133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does PKNCA do (and not do)?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05400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/>
              <a:t>Organizes</a:t>
            </a:r>
            <a:r>
              <a:rPr lang="en-US" dirty="0" smtClean="0"/>
              <a:t> concentration/time and dose/time data</a:t>
            </a:r>
          </a:p>
          <a:p>
            <a:r>
              <a:rPr lang="en-US" b="1" dirty="0" smtClean="0"/>
              <a:t>Predicts</a:t>
            </a:r>
            <a:r>
              <a:rPr lang="en-US" dirty="0" smtClean="0"/>
              <a:t> what you most likely need from </a:t>
            </a:r>
            <a:r>
              <a:rPr lang="en-US" dirty="0" err="1" smtClean="0"/>
              <a:t>NCA</a:t>
            </a:r>
            <a:r>
              <a:rPr lang="en-US" dirty="0" smtClean="0"/>
              <a:t> parameters from the concentration and dosing data.</a:t>
            </a:r>
          </a:p>
          <a:p>
            <a:r>
              <a:rPr lang="en-US" b="1" dirty="0" smtClean="0"/>
              <a:t>Allows user control</a:t>
            </a:r>
            <a:r>
              <a:rPr lang="en-US" dirty="0" smtClean="0"/>
              <a:t> of all </a:t>
            </a:r>
            <a:r>
              <a:rPr lang="en-US" dirty="0" err="1" smtClean="0"/>
              <a:t>NCA</a:t>
            </a:r>
            <a:r>
              <a:rPr lang="en-US" dirty="0" smtClean="0"/>
              <a:t> parameter and summary calculations</a:t>
            </a:r>
          </a:p>
          <a:p>
            <a:pPr lvl="1"/>
            <a:r>
              <a:rPr lang="en-US" sz="2600" dirty="0"/>
              <a:t>I</a:t>
            </a:r>
            <a:r>
              <a:rPr lang="en-US" sz="2600" dirty="0" smtClean="0"/>
              <a:t>f you want a type of control that it doesn’t allow, please make a feature request.</a:t>
            </a:r>
          </a:p>
          <a:p>
            <a:pPr lvl="1"/>
            <a:r>
              <a:rPr lang="en-US" sz="2600" dirty="0" smtClean="0"/>
              <a:t>Does everything according to your business rules</a:t>
            </a:r>
          </a:p>
          <a:p>
            <a:r>
              <a:rPr lang="en-US" b="1" dirty="0" smtClean="0"/>
              <a:t>Calculates</a:t>
            </a:r>
            <a:r>
              <a:rPr lang="en-US" dirty="0" smtClean="0"/>
              <a:t> all (standard) </a:t>
            </a:r>
            <a:r>
              <a:rPr lang="en-US" dirty="0" err="1" smtClean="0"/>
              <a:t>NCA</a:t>
            </a:r>
            <a:r>
              <a:rPr lang="en-US" dirty="0" smtClean="0"/>
              <a:t> parameters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argeting almost all of the </a:t>
            </a:r>
            <a:r>
              <a:rPr lang="en-US" dirty="0" err="1" smtClean="0"/>
              <a:t>SDTM</a:t>
            </a:r>
            <a:r>
              <a:rPr lang="en-US" dirty="0" smtClean="0"/>
              <a:t> PK parameter terms</a:t>
            </a:r>
          </a:p>
          <a:p>
            <a:r>
              <a:rPr lang="en-US" b="1" dirty="0" smtClean="0"/>
              <a:t>Summarizes</a:t>
            </a:r>
            <a:r>
              <a:rPr lang="en-US" dirty="0" smtClean="0"/>
              <a:t> the parameters</a:t>
            </a:r>
          </a:p>
          <a:p>
            <a:r>
              <a:rPr lang="en-US" dirty="0" smtClean="0"/>
              <a:t>But it doesn’t…</a:t>
            </a:r>
          </a:p>
          <a:p>
            <a:pPr lvl="1"/>
            <a:r>
              <a:rPr lang="en-US" sz="2600" dirty="0" smtClean="0"/>
              <a:t>Calculate statistics of your parameters (but, it’s a simple next step)</a:t>
            </a:r>
          </a:p>
          <a:p>
            <a:pPr lvl="1"/>
            <a:r>
              <a:rPr lang="en-US" sz="2600" dirty="0" smtClean="0"/>
              <a:t>Have a graphical interface (yet)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4050243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Bit More Explanation…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Data are arranged similarly to </a:t>
            </a:r>
            <a:r>
              <a:rPr lang="en-US" dirty="0" err="1" smtClean="0"/>
              <a:t>SDTM</a:t>
            </a:r>
            <a:r>
              <a:rPr lang="en-US" dirty="0" smtClean="0"/>
              <a:t>, but PKNCA doesn’t require </a:t>
            </a:r>
            <a:r>
              <a:rPr lang="en-US" dirty="0" err="1" smtClean="0"/>
              <a:t>SDTM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err="1" smtClean="0"/>
              <a:t>PKNCAconc</a:t>
            </a:r>
            <a:r>
              <a:rPr lang="en-US" dirty="0" smtClean="0"/>
              <a:t> object is like </a:t>
            </a:r>
            <a:r>
              <a:rPr lang="en-US" dirty="0" err="1" smtClean="0"/>
              <a:t>SDTM</a:t>
            </a:r>
            <a:r>
              <a:rPr lang="en-US" dirty="0" smtClean="0"/>
              <a:t> PC.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PKNCAdose</a:t>
            </a:r>
            <a:r>
              <a:rPr lang="en-US" dirty="0" smtClean="0"/>
              <a:t> object is like </a:t>
            </a:r>
            <a:r>
              <a:rPr lang="en-US" dirty="0" err="1" smtClean="0"/>
              <a:t>SDTM</a:t>
            </a:r>
            <a:r>
              <a:rPr lang="en-US" dirty="0" smtClean="0"/>
              <a:t> EX.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PKNCAdata</a:t>
            </a:r>
            <a:r>
              <a:rPr lang="en-US" dirty="0" smtClean="0"/>
              <a:t> object is like </a:t>
            </a:r>
            <a:r>
              <a:rPr lang="en-US" dirty="0" err="1" smtClean="0"/>
              <a:t>ADaM</a:t>
            </a:r>
            <a:r>
              <a:rPr lang="en-US" dirty="0" smtClean="0"/>
              <a:t> </a:t>
            </a:r>
            <a:r>
              <a:rPr lang="en-US" dirty="0" err="1" smtClean="0"/>
              <a:t>ADPC</a:t>
            </a:r>
            <a:r>
              <a:rPr lang="en-US" dirty="0"/>
              <a:t>.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err="1" smtClean="0"/>
              <a:t>PKNCAresults</a:t>
            </a:r>
            <a:r>
              <a:rPr lang="en-US" dirty="0" smtClean="0"/>
              <a:t> object is like </a:t>
            </a:r>
            <a:r>
              <a:rPr lang="en-US" dirty="0" err="1" smtClean="0"/>
              <a:t>SDTM</a:t>
            </a:r>
            <a:r>
              <a:rPr lang="en-US" dirty="0" smtClean="0"/>
              <a:t> PP.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16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PKNCA Follows Your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PKNCA.options</a:t>
            </a:r>
            <a:r>
              <a:rPr lang="en-US" dirty="0" smtClean="0"/>
              <a:t> function lets you set all calculation options.</a:t>
            </a:r>
          </a:p>
          <a:p>
            <a:r>
              <a:rPr lang="en-US" dirty="0" smtClean="0"/>
              <a:t>When combining concentration and dosing data, PKNCA automatically determines the intervals to use and which parameters to calculate.</a:t>
            </a:r>
          </a:p>
          <a:p>
            <a:pPr lvl="1"/>
            <a:r>
              <a:rPr lang="en-US" dirty="0" smtClean="0"/>
              <a:t>You can override those intervals either before or after they are generated.</a:t>
            </a:r>
          </a:p>
          <a:p>
            <a:pPr lvl="1"/>
            <a:r>
              <a:rPr lang="en-US" dirty="0" smtClean="0"/>
              <a:t>Only the parameters requested and dependencies are calculated; it doesn’t calculate every parameter for every subject in every interval.</a:t>
            </a:r>
          </a:p>
          <a:p>
            <a:r>
              <a:rPr lang="en-US" dirty="0" smtClean="0"/>
              <a:t>PKNCA </a:t>
            </a:r>
            <a:r>
              <a:rPr lang="en-US" dirty="0" smtClean="0"/>
              <a:t>ensures reproducibility by </a:t>
            </a:r>
            <a:r>
              <a:rPr lang="en-US" dirty="0" smtClean="0"/>
              <a:t>storing the inputs, outputs, and decisions made by the user along with the computational environment details.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72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Automatic Interval Selection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447800"/>
            <a:ext cx="4572000" cy="248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935938"/>
            <a:ext cx="4572000" cy="248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reeform 3"/>
          <p:cNvSpPr/>
          <p:nvPr/>
        </p:nvSpPr>
        <p:spPr>
          <a:xfrm>
            <a:off x="1439238" y="3977640"/>
            <a:ext cx="2157402" cy="1051560"/>
          </a:xfrm>
          <a:custGeom>
            <a:avLst/>
            <a:gdLst>
              <a:gd name="connsiteX0" fmla="*/ 8562 w 2157402"/>
              <a:gd name="connsiteY0" fmla="*/ 0 h 1051560"/>
              <a:gd name="connsiteX1" fmla="*/ 328602 w 2157402"/>
              <a:gd name="connsiteY1" fmla="*/ 746760 h 1051560"/>
              <a:gd name="connsiteX2" fmla="*/ 2157402 w 2157402"/>
              <a:gd name="connsiteY2" fmla="*/ 1051560 h 1051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57402" h="1051560">
                <a:moveTo>
                  <a:pt x="8562" y="0"/>
                </a:moveTo>
                <a:cubicBezTo>
                  <a:pt x="-10488" y="285750"/>
                  <a:pt x="-29538" y="571500"/>
                  <a:pt x="328602" y="746760"/>
                </a:cubicBezTo>
                <a:cubicBezTo>
                  <a:pt x="686742" y="922020"/>
                  <a:pt x="1422072" y="986790"/>
                  <a:pt x="2157402" y="1051560"/>
                </a:cubicBezTo>
              </a:path>
            </a:pathLst>
          </a:custGeom>
          <a:noFill/>
          <a:ln w="50800"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670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Putting Concentration Data into PKNCA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Read in your data however makes sense for you (load a .csv file, connect to a database, read from a webserver, …)</a:t>
            </a:r>
          </a:p>
          <a:p>
            <a:pPr marL="0" indent="0">
              <a:spcBef>
                <a:spcPts val="336"/>
              </a:spcBef>
              <a:buNone/>
            </a:pPr>
            <a:r>
              <a:rPr lang="en-US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d.conc</a:t>
            </a:r>
            <a:r>
              <a:rPr lang="en-US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500" dirty="0">
                <a:solidFill>
                  <a:srgbClr val="68768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&lt;-</a:t>
            </a:r>
            <a:r>
              <a:rPr lang="en-US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read.csv</a:t>
            </a:r>
            <a:r>
              <a:rPr lang="en-US" sz="1500" dirty="0">
                <a:solidFill>
                  <a:srgbClr val="68768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500" dirty="0">
                <a:solidFill>
                  <a:srgbClr val="DD114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"concentration.csv"</a:t>
            </a:r>
            <a:r>
              <a:rPr lang="en-US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5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stringsAsFactors</a:t>
            </a:r>
            <a:r>
              <a:rPr lang="en-US" sz="1500" dirty="0">
                <a:solidFill>
                  <a:srgbClr val="68768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1500" dirty="0">
                <a:solidFill>
                  <a:srgbClr val="990073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  <a:r>
              <a:rPr lang="en-US" sz="1500" dirty="0">
                <a:solidFill>
                  <a:srgbClr val="68768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sz="1500" dirty="0" smtClean="0"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/>
              <a:t>Make a </a:t>
            </a:r>
            <a:r>
              <a:rPr lang="en-US" dirty="0" err="1" smtClean="0"/>
              <a:t>PKNCAconc</a:t>
            </a:r>
            <a:r>
              <a:rPr lang="en-US" dirty="0" smtClean="0"/>
              <a:t> object specifying the columns for concentration, time, and grouping factors.</a:t>
            </a:r>
          </a:p>
          <a:p>
            <a:pPr marL="0" indent="0">
              <a:buNone/>
            </a:pPr>
            <a:r>
              <a:rPr lang="en-US" sz="15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my.conc</a:t>
            </a:r>
            <a:r>
              <a:rPr lang="en-US" sz="15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500" dirty="0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&lt;-</a:t>
            </a:r>
            <a:r>
              <a:rPr lang="en-US" sz="15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5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PKNCAconc</a:t>
            </a:r>
            <a:r>
              <a:rPr lang="en-US" sz="1500" dirty="0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5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d.conc</a:t>
            </a:r>
            <a:r>
              <a:rPr lang="en-US" sz="15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5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concentration</a:t>
            </a:r>
            <a:r>
              <a:rPr lang="en-US" sz="1500" dirty="0" err="1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~</a:t>
            </a:r>
            <a:r>
              <a:rPr lang="en-US" sz="15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time</a:t>
            </a:r>
            <a:r>
              <a:rPr lang="en-US" sz="1500" dirty="0" err="1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  <a:r>
              <a:rPr lang="en-US" sz="15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treatment</a:t>
            </a:r>
            <a:r>
              <a:rPr lang="en-US" sz="1500" dirty="0" err="1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lang="en-US" sz="15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subject</a:t>
            </a:r>
            <a:r>
              <a:rPr lang="en-US" sz="1500" dirty="0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sz="15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/>
              <a:t>Subject is automatically detected as the last grouping factor before a /</a:t>
            </a:r>
          </a:p>
          <a:p>
            <a:pPr marL="0" indent="0">
              <a:buNone/>
            </a:pPr>
            <a:r>
              <a:rPr lang="en-US" sz="15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my.conc</a:t>
            </a:r>
            <a:r>
              <a:rPr lang="en-US" sz="15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500" dirty="0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&lt;-</a:t>
            </a:r>
            <a:r>
              <a:rPr lang="en-US" sz="15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5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PKNCAconc</a:t>
            </a:r>
            <a:r>
              <a:rPr lang="en-US" sz="1500" dirty="0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5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d.conc</a:t>
            </a:r>
            <a:r>
              <a:rPr lang="en-US" sz="15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5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concentration</a:t>
            </a:r>
            <a:r>
              <a:rPr lang="en-US" sz="1500" dirty="0" err="1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~</a:t>
            </a:r>
            <a:r>
              <a:rPr lang="en-US" sz="15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time</a:t>
            </a:r>
            <a:r>
              <a:rPr lang="en-US" sz="1500" dirty="0" err="1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  <a:r>
              <a:rPr lang="en-US" sz="15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treatment</a:t>
            </a:r>
            <a:r>
              <a:rPr lang="en-US" sz="1500" dirty="0" err="1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lang="en-US" sz="15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subject</a:t>
            </a:r>
            <a:r>
              <a:rPr lang="en-US" sz="1500" dirty="0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500" b="1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analyte</a:t>
            </a:r>
            <a:r>
              <a:rPr lang="en-US" sz="1500" dirty="0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sz="15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35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Putting Dosing Data into PKNCA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As for </a:t>
            </a:r>
            <a:r>
              <a:rPr lang="en-US" dirty="0" err="1" smtClean="0"/>
              <a:t>PKNCAconc</a:t>
            </a:r>
            <a:r>
              <a:rPr lang="en-US" dirty="0" smtClean="0"/>
              <a:t>, read the data in however works in your environment.</a:t>
            </a:r>
          </a:p>
          <a:p>
            <a:pPr marL="0" indent="0">
              <a:buNone/>
            </a:pPr>
            <a:r>
              <a:rPr lang="en-US" sz="14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d.dose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&lt;-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read.csv</a:t>
            </a:r>
            <a:r>
              <a:rPr lang="en-US" sz="1400" dirty="0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dirty="0" smtClean="0">
                <a:solidFill>
                  <a:srgbClr val="DD1144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"dose.csv"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stringsAsFactors</a:t>
            </a:r>
            <a:r>
              <a:rPr lang="en-US" sz="1400" dirty="0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1400" dirty="0" smtClean="0">
                <a:solidFill>
                  <a:srgbClr val="99007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  <a:r>
              <a:rPr lang="en-US" sz="1400" dirty="0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sz="1400" dirty="0" smtClean="0"/>
          </a:p>
          <a:p>
            <a:r>
              <a:rPr lang="en-US" dirty="0" smtClean="0"/>
              <a:t>Indicate the dose amount, dosing time, and grouping factors.</a:t>
            </a:r>
          </a:p>
          <a:p>
            <a:pPr marL="0" indent="0">
              <a:buNone/>
            </a:pPr>
            <a:r>
              <a:rPr lang="en-US" sz="15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my.dose</a:t>
            </a:r>
            <a:r>
              <a:rPr lang="en-US" sz="15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500" dirty="0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&lt;-</a:t>
            </a:r>
            <a:r>
              <a:rPr lang="en-US" sz="15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5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PKNCAdose</a:t>
            </a:r>
            <a:r>
              <a:rPr lang="en-US" sz="1500" dirty="0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5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d.dose</a:t>
            </a:r>
            <a:r>
              <a:rPr lang="en-US" sz="15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5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dose</a:t>
            </a:r>
            <a:r>
              <a:rPr lang="en-US" sz="1500" dirty="0" err="1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~</a:t>
            </a:r>
            <a:r>
              <a:rPr lang="en-US" sz="15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time</a:t>
            </a:r>
            <a:r>
              <a:rPr lang="en-US" sz="1500" dirty="0" err="1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  <a:r>
              <a:rPr lang="en-US" sz="15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treatment</a:t>
            </a:r>
            <a:r>
              <a:rPr lang="en-US" sz="1500" dirty="0" err="1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lang="en-US" sz="15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subject</a:t>
            </a:r>
            <a:r>
              <a:rPr lang="en-US" sz="1500" dirty="0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sz="1500" dirty="0" smtClean="0"/>
          </a:p>
          <a:p>
            <a:pPr lvl="1"/>
            <a:r>
              <a:rPr lang="en-US" dirty="0" smtClean="0"/>
              <a:t>The amount and time columns can be named anything, but the grouping factors must be a subset of the groups for </a:t>
            </a:r>
            <a:r>
              <a:rPr lang="en-US" dirty="0" err="1" smtClean="0"/>
              <a:t>PKNCAconc</a:t>
            </a:r>
            <a:r>
              <a:rPr lang="en-US" dirty="0" smtClean="0"/>
              <a:t>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4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my.conc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&lt;-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PKNCAconc</a:t>
            </a:r>
            <a:r>
              <a:rPr lang="en-US" sz="1400" dirty="0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d.conc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concentration</a:t>
            </a:r>
            <a:r>
              <a:rPr lang="en-US" sz="1400" dirty="0" err="1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~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time</a:t>
            </a:r>
            <a:r>
              <a:rPr lang="en-US" sz="1400" dirty="0" err="1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  <a:r>
              <a:rPr lang="en-US" sz="1400" dirty="0" err="1" smtClean="0">
                <a:solidFill>
                  <a:srgbClr val="00B05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treatment+subject</a:t>
            </a:r>
            <a:r>
              <a:rPr lang="en-US" sz="1400" dirty="0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400" dirty="0" err="1" smtClean="0"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analyte</a:t>
            </a:r>
            <a:r>
              <a:rPr lang="en-US" sz="1400" dirty="0" smtClean="0">
                <a:solidFill>
                  <a:srgbClr val="68768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lang="en-US" sz="1400" dirty="0" err="1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my.dose</a:t>
            </a:r>
            <a:r>
              <a:rPr lang="en-US" sz="14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&lt;- </a:t>
            </a:r>
            <a:r>
              <a:rPr lang="en-US" sz="1400" dirty="0" err="1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PKNCAdose</a:t>
            </a:r>
            <a:r>
              <a:rPr lang="en-US" sz="14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dirty="0" err="1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d.dose</a:t>
            </a:r>
            <a:r>
              <a:rPr lang="en-US" sz="14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00" dirty="0" err="1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dose~time|</a:t>
            </a:r>
            <a:r>
              <a:rPr lang="en-US" sz="1400" dirty="0" err="1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treatment+subject</a:t>
            </a:r>
            <a:r>
              <a:rPr lang="en-US" sz="14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400" dirty="0" err="1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my.dose</a:t>
            </a:r>
            <a:r>
              <a:rPr lang="en-US" sz="14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&lt;- </a:t>
            </a:r>
            <a:r>
              <a:rPr lang="en-US" sz="14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PKNCAdose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d.dose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dose~time|</a:t>
            </a:r>
            <a:r>
              <a:rPr lang="en-US" sz="1400" b="1" dirty="0" err="1">
                <a:solidFill>
                  <a:schemeClr val="accent2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study</a:t>
            </a:r>
            <a:r>
              <a:rPr lang="en-US" sz="14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lang="en-US" sz="1400" dirty="0" err="1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treatment+subject</a:t>
            </a:r>
            <a:r>
              <a:rPr lang="en-US" sz="14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sz="14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304800" y="5440680"/>
            <a:ext cx="205740" cy="198120"/>
          </a:xfrm>
          <a:custGeom>
            <a:avLst/>
            <a:gdLst>
              <a:gd name="connsiteX0" fmla="*/ 0 w 350520"/>
              <a:gd name="connsiteY0" fmla="*/ 106680 h 291620"/>
              <a:gd name="connsiteX1" fmla="*/ 137160 w 350520"/>
              <a:gd name="connsiteY1" fmla="*/ 289560 h 291620"/>
              <a:gd name="connsiteX2" fmla="*/ 350520 w 350520"/>
              <a:gd name="connsiteY2" fmla="*/ 0 h 291620"/>
              <a:gd name="connsiteX0" fmla="*/ 0 w 350520"/>
              <a:gd name="connsiteY0" fmla="*/ 106680 h 291620"/>
              <a:gd name="connsiteX1" fmla="*/ 137160 w 350520"/>
              <a:gd name="connsiteY1" fmla="*/ 289560 h 291620"/>
              <a:gd name="connsiteX2" fmla="*/ 350520 w 350520"/>
              <a:gd name="connsiteY2" fmla="*/ 0 h 291620"/>
              <a:gd name="connsiteX0" fmla="*/ 0 w 350520"/>
              <a:gd name="connsiteY0" fmla="*/ 106680 h 291620"/>
              <a:gd name="connsiteX1" fmla="*/ 137160 w 350520"/>
              <a:gd name="connsiteY1" fmla="*/ 289560 h 291620"/>
              <a:gd name="connsiteX2" fmla="*/ 350520 w 350520"/>
              <a:gd name="connsiteY2" fmla="*/ 0 h 291620"/>
              <a:gd name="connsiteX0" fmla="*/ 0 w 350520"/>
              <a:gd name="connsiteY0" fmla="*/ 106680 h 291620"/>
              <a:gd name="connsiteX1" fmla="*/ 137160 w 350520"/>
              <a:gd name="connsiteY1" fmla="*/ 289560 h 291620"/>
              <a:gd name="connsiteX2" fmla="*/ 350520 w 350520"/>
              <a:gd name="connsiteY2" fmla="*/ 0 h 291620"/>
              <a:gd name="connsiteX0" fmla="*/ 0 w 350520"/>
              <a:gd name="connsiteY0" fmla="*/ 106680 h 291620"/>
              <a:gd name="connsiteX1" fmla="*/ 137160 w 350520"/>
              <a:gd name="connsiteY1" fmla="*/ 289560 h 291620"/>
              <a:gd name="connsiteX2" fmla="*/ 350520 w 350520"/>
              <a:gd name="connsiteY2" fmla="*/ 0 h 291620"/>
              <a:gd name="connsiteX0" fmla="*/ 0 w 350520"/>
              <a:gd name="connsiteY0" fmla="*/ 106680 h 289560"/>
              <a:gd name="connsiteX1" fmla="*/ 137160 w 350520"/>
              <a:gd name="connsiteY1" fmla="*/ 289560 h 289560"/>
              <a:gd name="connsiteX2" fmla="*/ 350520 w 350520"/>
              <a:gd name="connsiteY2" fmla="*/ 0 h 289560"/>
              <a:gd name="connsiteX0" fmla="*/ 0 w 327660"/>
              <a:gd name="connsiteY0" fmla="*/ 91440 h 289560"/>
              <a:gd name="connsiteX1" fmla="*/ 114300 w 327660"/>
              <a:gd name="connsiteY1" fmla="*/ 289560 h 289560"/>
              <a:gd name="connsiteX2" fmla="*/ 327660 w 327660"/>
              <a:gd name="connsiteY2" fmla="*/ 0 h 289560"/>
              <a:gd name="connsiteX0" fmla="*/ 0 w 327660"/>
              <a:gd name="connsiteY0" fmla="*/ 91440 h 289560"/>
              <a:gd name="connsiteX1" fmla="*/ 114300 w 327660"/>
              <a:gd name="connsiteY1" fmla="*/ 289560 h 289560"/>
              <a:gd name="connsiteX2" fmla="*/ 327660 w 327660"/>
              <a:gd name="connsiteY2" fmla="*/ 0 h 289560"/>
              <a:gd name="connsiteX0" fmla="*/ 0 w 327660"/>
              <a:gd name="connsiteY0" fmla="*/ 91440 h 289560"/>
              <a:gd name="connsiteX1" fmla="*/ 114300 w 327660"/>
              <a:gd name="connsiteY1" fmla="*/ 289560 h 289560"/>
              <a:gd name="connsiteX2" fmla="*/ 327660 w 327660"/>
              <a:gd name="connsiteY2" fmla="*/ 0 h 289560"/>
              <a:gd name="connsiteX0" fmla="*/ 0 w 327660"/>
              <a:gd name="connsiteY0" fmla="*/ 91440 h 289560"/>
              <a:gd name="connsiteX1" fmla="*/ 114300 w 327660"/>
              <a:gd name="connsiteY1" fmla="*/ 289560 h 289560"/>
              <a:gd name="connsiteX2" fmla="*/ 327660 w 327660"/>
              <a:gd name="connsiteY2" fmla="*/ 0 h 289560"/>
              <a:gd name="connsiteX0" fmla="*/ 0 w 297180"/>
              <a:gd name="connsiteY0" fmla="*/ 182880 h 289560"/>
              <a:gd name="connsiteX1" fmla="*/ 83820 w 297180"/>
              <a:gd name="connsiteY1" fmla="*/ 289560 h 289560"/>
              <a:gd name="connsiteX2" fmla="*/ 297180 w 297180"/>
              <a:gd name="connsiteY2" fmla="*/ 0 h 289560"/>
              <a:gd name="connsiteX0" fmla="*/ 0 w 297180"/>
              <a:gd name="connsiteY0" fmla="*/ 182880 h 289560"/>
              <a:gd name="connsiteX1" fmla="*/ 83820 w 297180"/>
              <a:gd name="connsiteY1" fmla="*/ 289560 h 289560"/>
              <a:gd name="connsiteX2" fmla="*/ 297180 w 297180"/>
              <a:gd name="connsiteY2" fmla="*/ 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7180" h="289560">
                <a:moveTo>
                  <a:pt x="0" y="182880"/>
                </a:moveTo>
                <a:cubicBezTo>
                  <a:pt x="77470" y="245110"/>
                  <a:pt x="71120" y="284480"/>
                  <a:pt x="83820" y="289560"/>
                </a:cubicBezTo>
                <a:cubicBezTo>
                  <a:pt x="142240" y="149860"/>
                  <a:pt x="189230" y="105410"/>
                  <a:pt x="297180" y="0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304800" y="5699760"/>
            <a:ext cx="137160" cy="137160"/>
            <a:chOff x="381000" y="5867400"/>
            <a:chExt cx="137160" cy="137160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381000" y="5867400"/>
              <a:ext cx="137160" cy="137160"/>
            </a:xfrm>
            <a:prstGeom prst="line">
              <a:avLst/>
            </a:prstGeom>
            <a:ln w="38100" cap="rnd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V="1">
              <a:off x="381000" y="5867400"/>
              <a:ext cx="137160" cy="137160"/>
            </a:xfrm>
            <a:prstGeom prst="line">
              <a:avLst/>
            </a:prstGeom>
            <a:ln w="38100" cap="rnd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6434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1261</TotalTime>
  <Words>809</Words>
  <Application>Microsoft Office PowerPoint</Application>
  <PresentationFormat>On-screen Show (4:3)</PresentationFormat>
  <Paragraphs>157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PKNCA: Scripted NCA Made Easy</vt:lpstr>
      <vt:lpstr>NCA in 5(+3) Lines of R</vt:lpstr>
      <vt:lpstr>Any Questions?</vt:lpstr>
      <vt:lpstr>What does PKNCA do (and not do)?</vt:lpstr>
      <vt:lpstr>A Bit More Explanation…</vt:lpstr>
      <vt:lpstr>PKNCA Follows Your Rules</vt:lpstr>
      <vt:lpstr>Automatic Interval Selection</vt:lpstr>
      <vt:lpstr>Putting Concentration Data into PKNCA</vt:lpstr>
      <vt:lpstr>Putting Dosing Data into PKNCA</vt:lpstr>
      <vt:lpstr>Combining Concentration and Dose Data</vt:lpstr>
      <vt:lpstr>You’ve done all the work– Get results!</vt:lpstr>
      <vt:lpstr>Where to go from here?</vt:lpstr>
      <vt:lpstr>Any Questions?</vt:lpstr>
    </vt:vector>
  </TitlesOfParts>
  <Company>Pfizer Inc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PKNCA: Scripted NCA Made Easy</dc:title>
  <dc:creator>Denney, William S.</dc:creator>
  <cp:lastModifiedBy>Denney, William S.</cp:lastModifiedBy>
  <cp:revision>14</cp:revision>
  <dcterms:created xsi:type="dcterms:W3CDTF">2016-03-31T12:32:45Z</dcterms:created>
  <dcterms:modified xsi:type="dcterms:W3CDTF">2016-04-01T13:09:56Z</dcterms:modified>
</cp:coreProperties>
</file>